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84"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378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275705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2190259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07072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2422199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04300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4070593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1937583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192713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1087782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233791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1177597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204973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1805989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2666758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2941081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4A711C-7CF9-40F2-82BB-1E302FFCA4A8}" type="datetimeFigureOut">
              <a:rPr lang="zh-CN" altLang="en-US" smtClean="0"/>
              <a:t>2025/3/19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355797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94A711C-7CF9-40F2-82BB-1E302FFCA4A8}" type="datetimeFigureOut">
              <a:rPr lang="zh-CN" altLang="en-US" smtClean="0"/>
              <a:t>2025/3/19</a:t>
            </a:fld>
            <a:endParaRPr lang="zh-CN" alt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8A08AED-546F-42E6-A937-B8550F671728}" type="slidenum">
              <a:rPr lang="zh-CN" altLang="en-US" smtClean="0"/>
              <a:t>‹#›</a:t>
            </a:fld>
            <a:endParaRPr lang="zh-CN" altLang="en-US"/>
          </a:p>
        </p:txBody>
      </p:sp>
    </p:spTree>
    <p:extLst>
      <p:ext uri="{BB962C8B-B14F-4D97-AF65-F5344CB8AC3E}">
        <p14:creationId xmlns:p14="http://schemas.microsoft.com/office/powerpoint/2010/main" val="39289604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984F7C-4B8E-49BA-0F8B-DD520663682A}"/>
              </a:ext>
            </a:extLst>
          </p:cNvPr>
          <p:cNvSpPr>
            <a:spLocks noGrp="1"/>
          </p:cNvSpPr>
          <p:nvPr>
            <p:ph type="ctrTitle"/>
          </p:nvPr>
        </p:nvSpPr>
        <p:spPr>
          <a:xfrm>
            <a:off x="1524000" y="237892"/>
            <a:ext cx="9144000" cy="2020849"/>
          </a:xfrm>
        </p:spPr>
        <p:txBody>
          <a:bodyPr>
            <a:normAutofit/>
          </a:bodyPr>
          <a:lstStyle/>
          <a:p>
            <a:r>
              <a:rPr lang="en-US" altLang="zh-CN" sz="8000" b="1" dirty="0"/>
              <a:t>final project</a:t>
            </a:r>
            <a:endParaRPr lang="zh-CN" altLang="en-US" sz="8000" b="1" dirty="0"/>
          </a:p>
        </p:txBody>
      </p:sp>
      <p:sp>
        <p:nvSpPr>
          <p:cNvPr id="3" name="副标题 2">
            <a:extLst>
              <a:ext uri="{FF2B5EF4-FFF2-40B4-BE49-F238E27FC236}">
                <a16:creationId xmlns:a16="http://schemas.microsoft.com/office/drawing/2014/main" id="{4C0701B3-2E8D-249A-B035-49BF7F207688}"/>
              </a:ext>
            </a:extLst>
          </p:cNvPr>
          <p:cNvSpPr>
            <a:spLocks noGrp="1"/>
          </p:cNvSpPr>
          <p:nvPr>
            <p:ph type="subTitle" idx="1"/>
          </p:nvPr>
        </p:nvSpPr>
        <p:spPr>
          <a:xfrm>
            <a:off x="1524000" y="2258741"/>
            <a:ext cx="9144000" cy="2999059"/>
          </a:xfrm>
        </p:spPr>
        <p:txBody>
          <a:bodyPr>
            <a:normAutofit/>
          </a:bodyPr>
          <a:lstStyle/>
          <a:p>
            <a:r>
              <a:rPr lang="en-US" altLang="zh-CN" sz="3200" b="1" dirty="0"/>
              <a:t>Group6</a:t>
            </a:r>
          </a:p>
          <a:p>
            <a:r>
              <a:rPr lang="en-US" altLang="zh-CN" dirty="0"/>
              <a:t>Team members</a:t>
            </a:r>
            <a:r>
              <a:rPr lang="zh-CN" altLang="en-US" dirty="0"/>
              <a:t>：</a:t>
            </a:r>
            <a:endParaRPr lang="en-US" altLang="zh-CN" dirty="0"/>
          </a:p>
          <a:p>
            <a:r>
              <a:rPr lang="en-US" altLang="zh-CN" dirty="0"/>
              <a:t>Kaijun Xie</a:t>
            </a:r>
          </a:p>
          <a:p>
            <a:r>
              <a:rPr lang="en-US" altLang="zh-CN" dirty="0"/>
              <a:t>Dongwei Wang</a:t>
            </a:r>
          </a:p>
          <a:p>
            <a:r>
              <a:rPr lang="en-US" altLang="zh-CN" dirty="0"/>
              <a:t>Zhicong Wang</a:t>
            </a:r>
          </a:p>
          <a:p>
            <a:r>
              <a:rPr lang="en-US" altLang="zh-CN" dirty="0"/>
              <a:t>Guanjun Wang</a:t>
            </a:r>
          </a:p>
          <a:p>
            <a:endParaRPr lang="zh-CN" altLang="en-US" dirty="0"/>
          </a:p>
        </p:txBody>
      </p:sp>
    </p:spTree>
    <p:extLst>
      <p:ext uri="{BB962C8B-B14F-4D97-AF65-F5344CB8AC3E}">
        <p14:creationId xmlns:p14="http://schemas.microsoft.com/office/powerpoint/2010/main" val="2817203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13BFB-75D4-A5B5-3EF6-4BB6ECA2C8ED}"/>
              </a:ext>
            </a:extLst>
          </p:cNvPr>
          <p:cNvSpPr>
            <a:spLocks noGrp="1"/>
          </p:cNvSpPr>
          <p:nvPr>
            <p:ph type="title"/>
          </p:nvPr>
        </p:nvSpPr>
        <p:spPr>
          <a:xfrm>
            <a:off x="1672953" y="1996893"/>
            <a:ext cx="8534400" cy="1507067"/>
          </a:xfrm>
        </p:spPr>
        <p:txBody>
          <a:bodyPr/>
          <a:lstStyle/>
          <a:p>
            <a:r>
              <a:rPr lang="en-US" altLang="zh-CN" dirty="0"/>
              <a:t>          Thank you for listening.</a:t>
            </a:r>
            <a:endParaRPr lang="zh-CN" altLang="en-US" dirty="0"/>
          </a:p>
        </p:txBody>
      </p:sp>
    </p:spTree>
    <p:extLst>
      <p:ext uri="{BB962C8B-B14F-4D97-AF65-F5344CB8AC3E}">
        <p14:creationId xmlns:p14="http://schemas.microsoft.com/office/powerpoint/2010/main" val="97374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8" name="Group 11">
            <a:extLst>
              <a:ext uri="{FF2B5EF4-FFF2-40B4-BE49-F238E27FC236}">
                <a16:creationId xmlns:a16="http://schemas.microsoft.com/office/drawing/2014/main" id="{4847F8C0-6201-4438-8F29-02EEDC5D5E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FDDA8A64-F365-443A-AC0E-0A8BD36A24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EF1F7B8-D5AA-4615-AD33-DAAFCD3F8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EFE3230-D538-4C37-A8C9-8B449B0774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BDDA670-FBA3-4E08-A729-2AF5292999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5290AD8-9D5A-4BE8-9D6B-189BDC4F7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35" name="Rectangle 18">
            <a:extLst>
              <a:ext uri="{FF2B5EF4-FFF2-40B4-BE49-F238E27FC236}">
                <a16:creationId xmlns:a16="http://schemas.microsoft.com/office/drawing/2014/main" id="{BD3AACB4-F57B-47C5-A2C1-0BD8FDAA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8971272-5DB6-9428-6F61-5676D32B01A1}"/>
              </a:ext>
            </a:extLst>
          </p:cNvPr>
          <p:cNvSpPr>
            <a:spLocks noGrp="1"/>
          </p:cNvSpPr>
          <p:nvPr>
            <p:ph type="title"/>
          </p:nvPr>
        </p:nvSpPr>
        <p:spPr>
          <a:xfrm>
            <a:off x="6529518" y="282870"/>
            <a:ext cx="4746494" cy="1857610"/>
          </a:xfrm>
        </p:spPr>
        <p:txBody>
          <a:bodyPr vert="horz" lIns="91440" tIns="45720" rIns="91440" bIns="45720" rtlCol="0" anchor="ctr">
            <a:normAutofit/>
          </a:bodyPr>
          <a:lstStyle/>
          <a:p>
            <a:r>
              <a:rPr lang="en-US" altLang="zh-CN" sz="3200" b="1" dirty="0"/>
              <a:t>ABOUT PROJECT</a:t>
            </a:r>
          </a:p>
        </p:txBody>
      </p:sp>
      <p:sp>
        <p:nvSpPr>
          <p:cNvPr id="36" name="Snip Diagonal Corner Rectangle 20">
            <a:extLst>
              <a:ext uri="{FF2B5EF4-FFF2-40B4-BE49-F238E27FC236}">
                <a16:creationId xmlns:a16="http://schemas.microsoft.com/office/drawing/2014/main" id="{A455A656-05F2-40AA-902E-1D3C17893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2"/>
            <a:ext cx="6096001" cy="6858000"/>
          </a:xfrm>
          <a:prstGeom prst="snip2DiagRect">
            <a:avLst>
              <a:gd name="adj1" fmla="val 0"/>
              <a:gd name="adj2" fmla="val 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6">
            <a:extLst>
              <a:ext uri="{FF2B5EF4-FFF2-40B4-BE49-F238E27FC236}">
                <a16:creationId xmlns:a16="http://schemas.microsoft.com/office/drawing/2014/main" id="{A102B216-8EDF-E569-257B-10548E9DAEB3}"/>
              </a:ext>
            </a:extLst>
          </p:cNvPr>
          <p:cNvPicPr>
            <a:picLocks noChangeAspect="1"/>
          </p:cNvPicPr>
          <p:nvPr/>
        </p:nvPicPr>
        <p:blipFill>
          <a:blip r:embed="rId2"/>
          <a:srcRect r="2" b="9947"/>
          <a:stretch/>
        </p:blipFill>
        <p:spPr>
          <a:xfrm>
            <a:off x="20" y="-1"/>
            <a:ext cx="6105507" cy="4233670"/>
          </a:xfrm>
          <a:prstGeom prst="rect">
            <a:avLst/>
          </a:prstGeom>
        </p:spPr>
      </p:pic>
      <p:pic>
        <p:nvPicPr>
          <p:cNvPr id="5" name="图片占位符 4">
            <a:extLst>
              <a:ext uri="{FF2B5EF4-FFF2-40B4-BE49-F238E27FC236}">
                <a16:creationId xmlns:a16="http://schemas.microsoft.com/office/drawing/2014/main" id="{96561B4C-4D98-24F7-50D2-CA8DC8AA3B73}"/>
              </a:ext>
            </a:extLst>
          </p:cNvPr>
          <p:cNvPicPr>
            <a:picLocks noGrp="1" noChangeAspect="1"/>
          </p:cNvPicPr>
          <p:nvPr>
            <p:ph type="pic" idx="1"/>
          </p:nvPr>
        </p:nvPicPr>
        <p:blipFill>
          <a:blip r:embed="rId3"/>
          <a:srcRect t="1490" r="4" b="5786"/>
          <a:stretch/>
        </p:blipFill>
        <p:spPr>
          <a:xfrm>
            <a:off x="-1" y="4242227"/>
            <a:ext cx="3736338" cy="2615774"/>
          </a:xfrm>
          <a:prstGeom prst="rect">
            <a:avLst/>
          </a:prstGeom>
        </p:spPr>
      </p:pic>
      <p:pic>
        <p:nvPicPr>
          <p:cNvPr id="6" name="图片 5">
            <a:extLst>
              <a:ext uri="{FF2B5EF4-FFF2-40B4-BE49-F238E27FC236}">
                <a16:creationId xmlns:a16="http://schemas.microsoft.com/office/drawing/2014/main" id="{FCDA53F8-2A16-2089-3844-4844DCCA9BC1}"/>
              </a:ext>
            </a:extLst>
          </p:cNvPr>
          <p:cNvPicPr>
            <a:picLocks noChangeAspect="1"/>
          </p:cNvPicPr>
          <p:nvPr/>
        </p:nvPicPr>
        <p:blipFill>
          <a:blip r:embed="rId4"/>
          <a:srcRect r="10257" b="5"/>
          <a:stretch/>
        </p:blipFill>
        <p:spPr>
          <a:xfrm>
            <a:off x="3749040" y="4233334"/>
            <a:ext cx="2343786" cy="2624667"/>
          </a:xfrm>
          <a:prstGeom prst="rect">
            <a:avLst/>
          </a:prstGeom>
        </p:spPr>
      </p:pic>
      <p:cxnSp>
        <p:nvCxnSpPr>
          <p:cNvPr id="23" name="Straight Connector 22">
            <a:extLst>
              <a:ext uri="{FF2B5EF4-FFF2-40B4-BE49-F238E27FC236}">
                <a16:creationId xmlns:a16="http://schemas.microsoft.com/office/drawing/2014/main" id="{3BCE24C0-1195-4FAD-8FB8-FE00484D07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040380" y="1192953"/>
            <a:ext cx="0" cy="6080760"/>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26BDE5-09F2-4D38-BA0A-A8C2A8CC25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49039" y="4233333"/>
            <a:ext cx="0" cy="2624667"/>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96DC64-9813-49CD-9471-AECE06ACC4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8011" y="0"/>
            <a:ext cx="0" cy="6858000"/>
          </a:xfrm>
          <a:prstGeom prst="line">
            <a:avLst/>
          </a:prstGeom>
          <a:ln w="28575" cap="sq">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7341C01D-56BA-827A-0F84-35835ACFA49B}"/>
              </a:ext>
            </a:extLst>
          </p:cNvPr>
          <p:cNvSpPr>
            <a:spLocks noGrp="1"/>
          </p:cNvSpPr>
          <p:nvPr>
            <p:ph type="body" sz="half" idx="2"/>
          </p:nvPr>
        </p:nvSpPr>
        <p:spPr>
          <a:xfrm>
            <a:off x="6251848" y="1473454"/>
            <a:ext cx="5582209" cy="5519757"/>
          </a:xfrm>
        </p:spPr>
        <p:txBody>
          <a:bodyPr vert="horz" lIns="91440" tIns="45720" rIns="91440" bIns="45720" rtlCol="0" anchor="ctr">
            <a:normAutofit/>
          </a:bodyPr>
          <a:lstStyle/>
          <a:p>
            <a:r>
              <a:rPr lang="en-US" altLang="zh-CN" dirty="0"/>
              <a:t>Mooncake is one of the representative foods in Chinese traditional culture, carrying deep cultural significance and festive atmosphere. As an important symbol of the Mid-Autumn Festival, mooncake is not only a kind of food, but also a carrier of cultural inheritance, symbolizing reunion, beauty and blessing. The core goal of this project is to use OpenSCAD to build a highly detailed 3D model of a mooncake, including elements such as the base form, side patterns, top decorations (e.g., tai chi patterns), and text engravings. Through accurate geometric modeling, we hope to reproduce the real appearance of the mooncake in the digital world.</a:t>
            </a:r>
          </a:p>
        </p:txBody>
      </p:sp>
      <p:grpSp>
        <p:nvGrpSpPr>
          <p:cNvPr id="29" name="Group 28">
            <a:extLst>
              <a:ext uri="{FF2B5EF4-FFF2-40B4-BE49-F238E27FC236}">
                <a16:creationId xmlns:a16="http://schemas.microsoft.com/office/drawing/2014/main" id="{E1BFC7C4-C447-4EEA-90EF-5315214424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2292" y="2963333"/>
            <a:ext cx="1896535" cy="2218267"/>
            <a:chOff x="10292292" y="2963333"/>
            <a:chExt cx="1896535" cy="2218267"/>
          </a:xfrm>
        </p:grpSpPr>
        <p:cxnSp>
          <p:nvCxnSpPr>
            <p:cNvPr id="30" name="Straight Connector 29">
              <a:extLst>
                <a:ext uri="{FF2B5EF4-FFF2-40B4-BE49-F238E27FC236}">
                  <a16:creationId xmlns:a16="http://schemas.microsoft.com/office/drawing/2014/main" id="{86D63989-C830-40FF-B768-709BF97F94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4BDB437-C124-4CEC-8D81-EC1C3E9F4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699485" y="3190344"/>
              <a:ext cx="1489342" cy="148934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53EF13A-27A4-40B7-8289-4D7FA73E72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547BD59-3992-441E-85B0-AAF0D965B1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94B9466E-3D1B-4EA6-929A-622919AB11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1159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A16D6-BD6F-9CAB-4FF7-53A55F20E8F3}"/>
              </a:ext>
            </a:extLst>
          </p:cNvPr>
          <p:cNvSpPr>
            <a:spLocks noGrp="1"/>
          </p:cNvSpPr>
          <p:nvPr>
            <p:ph type="title"/>
          </p:nvPr>
        </p:nvSpPr>
        <p:spPr>
          <a:xfrm>
            <a:off x="684213" y="685800"/>
            <a:ext cx="10058400" cy="1031488"/>
          </a:xfrm>
        </p:spPr>
        <p:txBody>
          <a:bodyPr/>
          <a:lstStyle/>
          <a:p>
            <a:r>
              <a:rPr lang="en-US" altLang="zh-CN" dirty="0"/>
              <a:t>RESPONSIBLE PARTOF PROJECT</a:t>
            </a:r>
            <a:endParaRPr lang="zh-CN" altLang="en-US" dirty="0"/>
          </a:p>
        </p:txBody>
      </p:sp>
      <p:sp>
        <p:nvSpPr>
          <p:cNvPr id="3" name="文本占位符 2">
            <a:extLst>
              <a:ext uri="{FF2B5EF4-FFF2-40B4-BE49-F238E27FC236}">
                <a16:creationId xmlns:a16="http://schemas.microsoft.com/office/drawing/2014/main" id="{0F06B8D3-E8D7-0B40-7A53-E0216A95C210}"/>
              </a:ext>
            </a:extLst>
          </p:cNvPr>
          <p:cNvSpPr>
            <a:spLocks noGrp="1"/>
          </p:cNvSpPr>
          <p:nvPr>
            <p:ph type="body" idx="1"/>
          </p:nvPr>
        </p:nvSpPr>
        <p:spPr>
          <a:xfrm>
            <a:off x="751119" y="1784194"/>
            <a:ext cx="8535988" cy="4448098"/>
          </a:xfrm>
        </p:spPr>
        <p:txBody>
          <a:bodyPr>
            <a:normAutofit fontScale="92500" lnSpcReduction="20000"/>
          </a:bodyPr>
          <a:lstStyle/>
          <a:p>
            <a:r>
              <a:rPr lang="en-US" altLang="zh-CN" dirty="0"/>
              <a:t>Kaijun Xie</a:t>
            </a:r>
          </a:p>
          <a:p>
            <a:endParaRPr lang="en-US" altLang="zh-CN" dirty="0"/>
          </a:p>
          <a:p>
            <a:endParaRPr lang="en-US" altLang="zh-CN" dirty="0"/>
          </a:p>
          <a:p>
            <a:r>
              <a:rPr lang="en-US" altLang="zh-CN" dirty="0"/>
              <a:t>Dongwei Wang</a:t>
            </a:r>
          </a:p>
          <a:p>
            <a:endParaRPr lang="en-US" altLang="zh-CN" dirty="0"/>
          </a:p>
          <a:p>
            <a:endParaRPr lang="en-US" altLang="zh-CN" dirty="0"/>
          </a:p>
          <a:p>
            <a:endParaRPr lang="en-US" altLang="zh-CN" dirty="0"/>
          </a:p>
          <a:p>
            <a:r>
              <a:rPr lang="en-US" altLang="zh-CN" dirty="0"/>
              <a:t>Zhicong Wang</a:t>
            </a:r>
          </a:p>
          <a:p>
            <a:endParaRPr lang="en-US" altLang="zh-CN" dirty="0"/>
          </a:p>
          <a:p>
            <a:endParaRPr lang="en-US" altLang="zh-CN" dirty="0"/>
          </a:p>
          <a:p>
            <a:endParaRPr lang="en-US" altLang="zh-CN" dirty="0"/>
          </a:p>
          <a:p>
            <a:r>
              <a:rPr lang="en-US" altLang="zh-CN" dirty="0"/>
              <a:t>Guanjun Wang</a:t>
            </a:r>
          </a:p>
          <a:p>
            <a:endParaRPr lang="zh-CN" altLang="en-US" dirty="0"/>
          </a:p>
        </p:txBody>
      </p:sp>
    </p:spTree>
    <p:extLst>
      <p:ext uri="{BB962C8B-B14F-4D97-AF65-F5344CB8AC3E}">
        <p14:creationId xmlns:p14="http://schemas.microsoft.com/office/powerpoint/2010/main" val="27324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3503026-36F8-6FF2-7F29-8836CAD49C8C}"/>
              </a:ext>
            </a:extLst>
          </p:cNvPr>
          <p:cNvSpPr>
            <a:spLocks noGrp="1"/>
          </p:cNvSpPr>
          <p:nvPr>
            <p:ph type="title"/>
          </p:nvPr>
        </p:nvSpPr>
        <p:spPr>
          <a:xfrm>
            <a:off x="7532710" y="620722"/>
            <a:ext cx="3518748" cy="1142462"/>
          </a:xfrm>
        </p:spPr>
        <p:txBody>
          <a:bodyPr vert="horz" lIns="91440" tIns="45720" rIns="91440" bIns="45720" rtlCol="0" anchor="b">
            <a:noAutofit/>
          </a:bodyPr>
          <a:lstStyle/>
          <a:p>
            <a:r>
              <a:rPr lang="en-US" altLang="zh-CN" sz="4000" dirty="0"/>
              <a:t>MODELING PROCESS</a:t>
            </a:r>
          </a:p>
        </p:txBody>
      </p:sp>
      <p:sp>
        <p:nvSpPr>
          <p:cNvPr id="19"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60DD5C30-0145-9D0E-5AD9-0F5B1862BD8F}"/>
              </a:ext>
            </a:extLst>
          </p:cNvPr>
          <p:cNvPicPr>
            <a:picLocks noChangeAspect="1"/>
          </p:cNvPicPr>
          <p:nvPr/>
        </p:nvPicPr>
        <p:blipFill>
          <a:blip r:embed="rId2"/>
          <a:srcRect l="9315" r="11610" b="-1"/>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3" name="文本占位符 2">
            <a:extLst>
              <a:ext uri="{FF2B5EF4-FFF2-40B4-BE49-F238E27FC236}">
                <a16:creationId xmlns:a16="http://schemas.microsoft.com/office/drawing/2014/main" id="{C99FE6A1-A1D8-2CB3-0382-E9CBD42F7B31}"/>
              </a:ext>
            </a:extLst>
          </p:cNvPr>
          <p:cNvSpPr>
            <a:spLocks noGrp="1"/>
          </p:cNvSpPr>
          <p:nvPr>
            <p:ph type="body" idx="1"/>
          </p:nvPr>
        </p:nvSpPr>
        <p:spPr>
          <a:xfrm>
            <a:off x="7572039" y="2147888"/>
            <a:ext cx="3479419" cy="3070226"/>
          </a:xfrm>
        </p:spPr>
        <p:txBody>
          <a:bodyPr vert="horz" lIns="91440" tIns="45720" rIns="91440" bIns="45720" rtlCol="0" anchor="t">
            <a:normAutofit/>
          </a:bodyPr>
          <a:lstStyle/>
          <a:p>
            <a:pPr>
              <a:buFont typeface="Wingdings 3" panose="05040102010807070707" pitchFamily="18" charset="2"/>
              <a:buChar char=""/>
            </a:pPr>
            <a:r>
              <a:rPr lang="en-US" altLang="zh-CN" dirty="0"/>
              <a:t>Step 1: Create the Mooncake Body</a:t>
            </a:r>
          </a:p>
          <a:p>
            <a:pPr>
              <a:buFont typeface="Wingdings 3" panose="05040102010807070707" pitchFamily="18" charset="2"/>
              <a:buChar char=""/>
            </a:pPr>
            <a:r>
              <a:rPr lang="en-US" altLang="zh-CN" dirty="0"/>
              <a:t>In this step, we will create the basic shape of the mooncake, which is a cylinder.</a:t>
            </a:r>
          </a:p>
        </p:txBody>
      </p:sp>
      <p:grpSp>
        <p:nvGrpSpPr>
          <p:cNvPr id="21" name="Group 20">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912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图片 4">
            <a:extLst>
              <a:ext uri="{FF2B5EF4-FFF2-40B4-BE49-F238E27FC236}">
                <a16:creationId xmlns:a16="http://schemas.microsoft.com/office/drawing/2014/main" id="{1399993E-679B-0DFB-B0D3-AB4AADFADD52}"/>
              </a:ext>
            </a:extLst>
          </p:cNvPr>
          <p:cNvPicPr>
            <a:picLocks noChangeAspect="1"/>
          </p:cNvPicPr>
          <p:nvPr/>
        </p:nvPicPr>
        <p:blipFill>
          <a:blip r:embed="rId2"/>
          <a:stretch>
            <a:fillRect/>
          </a:stretch>
        </p:blipFill>
        <p:spPr>
          <a:xfrm>
            <a:off x="82701" y="150130"/>
            <a:ext cx="7010223" cy="4531142"/>
          </a:xfrm>
          <a:prstGeom prst="rect">
            <a:avLst/>
          </a:prstGeom>
          <a:effectLst>
            <a:innerShdw blurRad="57150" dist="38100" dir="14460000">
              <a:prstClr val="black">
                <a:alpha val="70000"/>
              </a:prstClr>
            </a:innerShdw>
          </a:effectLst>
        </p:spPr>
      </p:pic>
      <p:sp>
        <p:nvSpPr>
          <p:cNvPr id="3" name="文本占位符 2">
            <a:extLst>
              <a:ext uri="{FF2B5EF4-FFF2-40B4-BE49-F238E27FC236}">
                <a16:creationId xmlns:a16="http://schemas.microsoft.com/office/drawing/2014/main" id="{B18412CF-754D-D367-12DE-CD24F5A62462}"/>
              </a:ext>
            </a:extLst>
          </p:cNvPr>
          <p:cNvSpPr>
            <a:spLocks noGrp="1"/>
          </p:cNvSpPr>
          <p:nvPr>
            <p:ph type="body" idx="1"/>
          </p:nvPr>
        </p:nvSpPr>
        <p:spPr>
          <a:xfrm>
            <a:off x="7313248" y="1163429"/>
            <a:ext cx="4419171" cy="4531142"/>
          </a:xfrm>
        </p:spPr>
        <p:txBody>
          <a:bodyPr vert="horz" lIns="91440" tIns="45720" rIns="91440" bIns="45720" rtlCol="0" anchor="ctr">
            <a:normAutofit fontScale="92500" lnSpcReduction="10000"/>
          </a:bodyPr>
          <a:lstStyle/>
          <a:p>
            <a:pPr>
              <a:buFont typeface="Wingdings 3" panose="05040102010807070707" pitchFamily="18" charset="2"/>
              <a:buChar char=""/>
            </a:pPr>
            <a:r>
              <a:rPr lang="en-US" altLang="zh-CN" dirty="0"/>
              <a:t>Step 2: Add Patterns</a:t>
            </a:r>
          </a:p>
          <a:p>
            <a:pPr>
              <a:buFont typeface="Wingdings 3" panose="05040102010807070707" pitchFamily="18" charset="2"/>
              <a:buChar char=""/>
            </a:pPr>
            <a:r>
              <a:rPr lang="en-US" altLang="zh-CN" dirty="0"/>
              <a:t>In this step, I will add vertical patterns to the mooncake body, making it more real</a:t>
            </a:r>
          </a:p>
          <a:p>
            <a:pPr>
              <a:buFont typeface="Wingdings 3" panose="05040102010807070707" pitchFamily="18" charset="2"/>
              <a:buChar char=""/>
            </a:pPr>
            <a:endParaRPr lang="en-US" altLang="zh-CN" dirty="0"/>
          </a:p>
          <a:p>
            <a:pPr>
              <a:buFont typeface="Wingdings 3" panose="05040102010807070707" pitchFamily="18" charset="2"/>
              <a:buChar char=""/>
            </a:pPr>
            <a:r>
              <a:rPr lang="en-US" altLang="zh-CN" dirty="0"/>
              <a:t>Explanation</a:t>
            </a:r>
          </a:p>
          <a:p>
            <a:pPr>
              <a:buFont typeface="Wingdings 3" panose="05040102010807070707" pitchFamily="18" charset="2"/>
              <a:buChar char=""/>
            </a:pPr>
            <a:r>
              <a:rPr lang="en-US" altLang="zh-CN" dirty="0"/>
              <a:t>In this step, we define a function called pattern that creates a pattern on the side of the mooncake. We</a:t>
            </a:r>
          </a:p>
          <a:p>
            <a:pPr>
              <a:buFont typeface="Wingdings 3" panose="05040102010807070707" pitchFamily="18" charset="2"/>
              <a:buChar char=""/>
            </a:pPr>
            <a:r>
              <a:rPr lang="en-US" altLang="zh-CN" dirty="0"/>
              <a:t>then use a loop to add multiple patterns around the mooncake body.</a:t>
            </a:r>
          </a:p>
          <a:p>
            <a:pPr>
              <a:buFont typeface="Wingdings 3" panose="05040102010807070707" pitchFamily="18" charset="2"/>
              <a:buChar char=""/>
            </a:pPr>
            <a:endParaRPr lang="en-US" altLang="zh-CN" dirty="0"/>
          </a:p>
          <a:p>
            <a:pPr>
              <a:buFont typeface="Wingdings 3" panose="05040102010807070707" pitchFamily="18" charset="2"/>
              <a:buChar char=""/>
            </a:pPr>
            <a:endParaRPr lang="en-US" altLang="zh-CN" dirty="0"/>
          </a:p>
        </p:txBody>
      </p:sp>
    </p:spTree>
    <p:extLst>
      <p:ext uri="{BB962C8B-B14F-4D97-AF65-F5344CB8AC3E}">
        <p14:creationId xmlns:p14="http://schemas.microsoft.com/office/powerpoint/2010/main" val="1194865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a:extLst>
              <a:ext uri="{FF2B5EF4-FFF2-40B4-BE49-F238E27FC236}">
                <a16:creationId xmlns:a16="http://schemas.microsoft.com/office/drawing/2014/main" id="{BADDD09E-8094-4188-9090-C1C7840FE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Diagonal Corner Rectangle 24">
            <a:extLst>
              <a:ext uri="{FF2B5EF4-FFF2-40B4-BE49-F238E27FC236}">
                <a16:creationId xmlns:a16="http://schemas.microsoft.com/office/drawing/2014/main" id="{C58F6CE0-025D-40A5-AEF1-00954E3F9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9EC84CBB-6AE2-5933-6318-BACAF057B50E}"/>
              </a:ext>
            </a:extLst>
          </p:cNvPr>
          <p:cNvPicPr>
            <a:picLocks noChangeAspect="1"/>
          </p:cNvPicPr>
          <p:nvPr/>
        </p:nvPicPr>
        <p:blipFill>
          <a:blip r:embed="rId2"/>
          <a:srcRect l="19096" r="10301" b="-1"/>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sp>
        <p:nvSpPr>
          <p:cNvPr id="3" name="文本占位符 2">
            <a:extLst>
              <a:ext uri="{FF2B5EF4-FFF2-40B4-BE49-F238E27FC236}">
                <a16:creationId xmlns:a16="http://schemas.microsoft.com/office/drawing/2014/main" id="{FAF2D1CC-BA91-E240-E7AE-3008FB88BFBB}"/>
              </a:ext>
            </a:extLst>
          </p:cNvPr>
          <p:cNvSpPr>
            <a:spLocks noGrp="1"/>
          </p:cNvSpPr>
          <p:nvPr>
            <p:ph type="body" idx="1"/>
          </p:nvPr>
        </p:nvSpPr>
        <p:spPr>
          <a:xfrm>
            <a:off x="6095998" y="685800"/>
            <a:ext cx="4819653" cy="3615267"/>
          </a:xfrm>
        </p:spPr>
        <p:txBody>
          <a:bodyPr vert="horz" lIns="91440" tIns="45720" rIns="91440" bIns="45720" rtlCol="0" anchor="ctr">
            <a:normAutofit/>
          </a:bodyPr>
          <a:lstStyle/>
          <a:p>
            <a:pPr>
              <a:buFont typeface="Wingdings 3" panose="05040102010807070707" pitchFamily="18" charset="2"/>
              <a:buChar char=""/>
            </a:pPr>
            <a:r>
              <a:rPr lang="en-US" altLang="zh-CN" sz="1800" dirty="0"/>
              <a:t>Step 3: Adding Top Patten</a:t>
            </a:r>
          </a:p>
          <a:p>
            <a:pPr>
              <a:buFont typeface="Wingdings 3" panose="05040102010807070707" pitchFamily="18" charset="2"/>
              <a:buChar char=""/>
            </a:pPr>
            <a:r>
              <a:rPr lang="en-US" altLang="zh-CN" sz="1800" dirty="0"/>
              <a:t>In this process, I create a circular truncated cone at the top of cylinder. This function like a stander for</a:t>
            </a:r>
          </a:p>
          <a:p>
            <a:pPr>
              <a:buFont typeface="Wingdings 3" panose="05040102010807070707" pitchFamily="18" charset="2"/>
              <a:buChar char=""/>
            </a:pPr>
            <a:r>
              <a:rPr lang="en-US" altLang="zh-CN" sz="1800" dirty="0"/>
              <a:t>subsequent patten on mooncake, including text and TaiJi patten.</a:t>
            </a:r>
          </a:p>
        </p:txBody>
      </p:sp>
      <p:grpSp>
        <p:nvGrpSpPr>
          <p:cNvPr id="21" name="Group 20">
            <a:extLst>
              <a:ext uri="{FF2B5EF4-FFF2-40B4-BE49-F238E27FC236}">
                <a16:creationId xmlns:a16="http://schemas.microsoft.com/office/drawing/2014/main" id="{D8025A22-9C86-4108-A289-BD5650A8E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59A3623F-EF59-4F0B-9030-79CB7F995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EBD0F53-A43D-414A-8653-E9F1D3610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08661C0-6128-4F64-8EDF-2D73D5F47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8AFEF08-AFBA-4125-B170-D3EB3E11D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A0E13BF-B4CA-4B20-A5DD-50ABBAEC7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89565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C67D7A-A651-D6C9-EA0C-F71D00DF902B}"/>
              </a:ext>
            </a:extLst>
          </p:cNvPr>
          <p:cNvSpPr>
            <a:spLocks noGrp="1"/>
          </p:cNvSpPr>
          <p:nvPr>
            <p:ph type="title"/>
          </p:nvPr>
        </p:nvSpPr>
        <p:spPr>
          <a:xfrm>
            <a:off x="3674050" y="-561602"/>
            <a:ext cx="3991865" cy="1626220"/>
          </a:xfrm>
        </p:spPr>
        <p:txBody>
          <a:bodyPr/>
          <a:lstStyle/>
          <a:p>
            <a:r>
              <a:rPr lang="en-US" altLang="zh-CN" dirty="0"/>
              <a:t>Step 4: TaiJi patten</a:t>
            </a:r>
            <a:endParaRPr lang="zh-CN" altLang="en-US" dirty="0"/>
          </a:p>
        </p:txBody>
      </p:sp>
      <p:sp>
        <p:nvSpPr>
          <p:cNvPr id="3" name="文本占位符 2">
            <a:extLst>
              <a:ext uri="{FF2B5EF4-FFF2-40B4-BE49-F238E27FC236}">
                <a16:creationId xmlns:a16="http://schemas.microsoft.com/office/drawing/2014/main" id="{05D90E4A-F3BC-3F3A-9F5C-FCECD3BD557B}"/>
              </a:ext>
            </a:extLst>
          </p:cNvPr>
          <p:cNvSpPr>
            <a:spLocks noGrp="1"/>
          </p:cNvSpPr>
          <p:nvPr>
            <p:ph type="body" idx="1"/>
          </p:nvPr>
        </p:nvSpPr>
        <p:spPr>
          <a:xfrm>
            <a:off x="186224" y="4943046"/>
            <a:ext cx="3129777" cy="1879600"/>
          </a:xfrm>
        </p:spPr>
        <p:txBody>
          <a:bodyPr>
            <a:normAutofit lnSpcReduction="10000"/>
          </a:bodyPr>
          <a:lstStyle/>
          <a:p>
            <a:r>
              <a:rPr lang="en-US" altLang="zh-CN" dirty="0">
                <a:solidFill>
                  <a:schemeClr val="tx1"/>
                </a:solidFill>
              </a:rPr>
              <a:t>1. Create basic structure By this process, an annulus is created, Annuls is used to make sure lower part of TaiJi is obvious.</a:t>
            </a:r>
            <a:endParaRPr lang="zh-CN" altLang="en-US" dirty="0">
              <a:solidFill>
                <a:schemeClr val="tx1"/>
              </a:solidFill>
            </a:endParaRPr>
          </a:p>
        </p:txBody>
      </p:sp>
      <p:pic>
        <p:nvPicPr>
          <p:cNvPr id="5" name="图片 4">
            <a:extLst>
              <a:ext uri="{FF2B5EF4-FFF2-40B4-BE49-F238E27FC236}">
                <a16:creationId xmlns:a16="http://schemas.microsoft.com/office/drawing/2014/main" id="{689BD248-5B58-AC3B-9BDC-66B0FF0E83EC}"/>
              </a:ext>
            </a:extLst>
          </p:cNvPr>
          <p:cNvPicPr>
            <a:picLocks noChangeAspect="1"/>
          </p:cNvPicPr>
          <p:nvPr/>
        </p:nvPicPr>
        <p:blipFill>
          <a:blip r:embed="rId2"/>
          <a:stretch>
            <a:fillRect/>
          </a:stretch>
        </p:blipFill>
        <p:spPr>
          <a:xfrm>
            <a:off x="186224" y="1993783"/>
            <a:ext cx="3302310" cy="2816195"/>
          </a:xfrm>
          <a:prstGeom prst="rect">
            <a:avLst/>
          </a:prstGeom>
        </p:spPr>
      </p:pic>
      <p:pic>
        <p:nvPicPr>
          <p:cNvPr id="7" name="图片 6">
            <a:extLst>
              <a:ext uri="{FF2B5EF4-FFF2-40B4-BE49-F238E27FC236}">
                <a16:creationId xmlns:a16="http://schemas.microsoft.com/office/drawing/2014/main" id="{7EE21FD0-82FC-EB3A-57CA-8A7BD8796B7B}"/>
              </a:ext>
            </a:extLst>
          </p:cNvPr>
          <p:cNvPicPr>
            <a:picLocks noChangeAspect="1"/>
          </p:cNvPicPr>
          <p:nvPr/>
        </p:nvPicPr>
        <p:blipFill>
          <a:blip r:embed="rId3"/>
          <a:stretch>
            <a:fillRect/>
          </a:stretch>
        </p:blipFill>
        <p:spPr>
          <a:xfrm>
            <a:off x="4005949" y="1993781"/>
            <a:ext cx="3654654" cy="2816195"/>
          </a:xfrm>
          <a:prstGeom prst="rect">
            <a:avLst/>
          </a:prstGeom>
        </p:spPr>
      </p:pic>
      <p:pic>
        <p:nvPicPr>
          <p:cNvPr id="9" name="图片 8">
            <a:extLst>
              <a:ext uri="{FF2B5EF4-FFF2-40B4-BE49-F238E27FC236}">
                <a16:creationId xmlns:a16="http://schemas.microsoft.com/office/drawing/2014/main" id="{3EE45B1E-D0A2-C71D-1E9D-E495C556453B}"/>
              </a:ext>
            </a:extLst>
          </p:cNvPr>
          <p:cNvPicPr>
            <a:picLocks noChangeAspect="1"/>
          </p:cNvPicPr>
          <p:nvPr/>
        </p:nvPicPr>
        <p:blipFill>
          <a:blip r:embed="rId4"/>
          <a:stretch>
            <a:fillRect/>
          </a:stretch>
        </p:blipFill>
        <p:spPr>
          <a:xfrm>
            <a:off x="8366092" y="1993781"/>
            <a:ext cx="3494708" cy="2816195"/>
          </a:xfrm>
          <a:prstGeom prst="rect">
            <a:avLst/>
          </a:prstGeom>
        </p:spPr>
      </p:pic>
      <p:sp>
        <p:nvSpPr>
          <p:cNvPr id="11" name="文本框 10">
            <a:extLst>
              <a:ext uri="{FF2B5EF4-FFF2-40B4-BE49-F238E27FC236}">
                <a16:creationId xmlns:a16="http://schemas.microsoft.com/office/drawing/2014/main" id="{E33E1171-68D7-A757-8209-12EDDC50E36B}"/>
              </a:ext>
            </a:extLst>
          </p:cNvPr>
          <p:cNvSpPr txBox="1"/>
          <p:nvPr/>
        </p:nvSpPr>
        <p:spPr>
          <a:xfrm>
            <a:off x="1981570" y="660384"/>
            <a:ext cx="7703412" cy="1200329"/>
          </a:xfrm>
          <a:prstGeom prst="rect">
            <a:avLst/>
          </a:prstGeom>
          <a:noFill/>
        </p:spPr>
        <p:txBody>
          <a:bodyPr wrap="square">
            <a:spAutoFit/>
          </a:bodyPr>
          <a:lstStyle/>
          <a:p>
            <a:r>
              <a:rPr lang="en-US" altLang="zh-CN" dirty="0"/>
              <a:t>This is the most complicated part of this project. We need to use multiple boolean operations such as difference, intersection</a:t>
            </a:r>
          </a:p>
          <a:p>
            <a:r>
              <a:rPr lang="en-US" altLang="zh-CN" dirty="0"/>
              <a:t>The design of Tai chi patterns needs to go through the following stages:</a:t>
            </a:r>
            <a:endParaRPr lang="zh-CN" altLang="en-US" dirty="0"/>
          </a:p>
        </p:txBody>
      </p:sp>
      <p:sp>
        <p:nvSpPr>
          <p:cNvPr id="17" name="文本框 16">
            <a:extLst>
              <a:ext uri="{FF2B5EF4-FFF2-40B4-BE49-F238E27FC236}">
                <a16:creationId xmlns:a16="http://schemas.microsoft.com/office/drawing/2014/main" id="{EB2BB1BB-C595-1B12-7EEA-5A025818849D}"/>
              </a:ext>
            </a:extLst>
          </p:cNvPr>
          <p:cNvSpPr txBox="1"/>
          <p:nvPr/>
        </p:nvSpPr>
        <p:spPr>
          <a:xfrm>
            <a:off x="3051717" y="2959978"/>
            <a:ext cx="6103434" cy="369332"/>
          </a:xfrm>
          <a:prstGeom prst="rect">
            <a:avLst/>
          </a:prstGeom>
          <a:noFill/>
        </p:spPr>
        <p:txBody>
          <a:bodyPr wrap="square">
            <a:spAutoFit/>
          </a:bodyPr>
          <a:lstStyle/>
          <a:p>
            <a:endParaRPr lang="zh-CN" altLang="en-US" dirty="0"/>
          </a:p>
        </p:txBody>
      </p:sp>
      <p:sp>
        <p:nvSpPr>
          <p:cNvPr id="19" name="文本框 18">
            <a:extLst>
              <a:ext uri="{FF2B5EF4-FFF2-40B4-BE49-F238E27FC236}">
                <a16:creationId xmlns:a16="http://schemas.microsoft.com/office/drawing/2014/main" id="{718D072D-47B5-8F7C-B479-9C63C7EB5DBB}"/>
              </a:ext>
            </a:extLst>
          </p:cNvPr>
          <p:cNvSpPr txBox="1"/>
          <p:nvPr/>
        </p:nvSpPr>
        <p:spPr>
          <a:xfrm>
            <a:off x="8366092" y="4899008"/>
            <a:ext cx="3494708" cy="2031325"/>
          </a:xfrm>
          <a:prstGeom prst="rect">
            <a:avLst/>
          </a:prstGeom>
          <a:noFill/>
        </p:spPr>
        <p:txBody>
          <a:bodyPr wrap="square">
            <a:spAutoFit/>
          </a:bodyPr>
          <a:lstStyle/>
          <a:p>
            <a:r>
              <a:rPr lang="en-US" altLang="zh-CN" dirty="0"/>
              <a:t>union or difference two small circle. Similarly we can create two little half circle, but one is Union to the main half circle another is Difference. Thus, we can get the final image demonstration.</a:t>
            </a:r>
            <a:endParaRPr lang="zh-CN" altLang="en-US" dirty="0"/>
          </a:p>
        </p:txBody>
      </p:sp>
      <p:sp>
        <p:nvSpPr>
          <p:cNvPr id="21" name="文本框 20">
            <a:extLst>
              <a:ext uri="{FF2B5EF4-FFF2-40B4-BE49-F238E27FC236}">
                <a16:creationId xmlns:a16="http://schemas.microsoft.com/office/drawing/2014/main" id="{7A0F27C5-3C40-0EAD-6B1E-E6AB1FC88697}"/>
              </a:ext>
            </a:extLst>
          </p:cNvPr>
          <p:cNvSpPr txBox="1"/>
          <p:nvPr/>
        </p:nvSpPr>
        <p:spPr>
          <a:xfrm>
            <a:off x="3825909" y="4791321"/>
            <a:ext cx="4200706" cy="2031325"/>
          </a:xfrm>
          <a:prstGeom prst="rect">
            <a:avLst/>
          </a:prstGeom>
          <a:noFill/>
        </p:spPr>
        <p:txBody>
          <a:bodyPr wrap="square">
            <a:spAutoFit/>
          </a:bodyPr>
          <a:lstStyle/>
          <a:p>
            <a:r>
              <a:rPr lang="en-US" altLang="zh-CN" dirty="0"/>
              <a:t> the half circle is created by interscting a circle and a square on circles' one side. 2.2 union or difference two small circle. Similarly we can create two little half circle, but one is Union to the main half circle another is Difference. Explain.</a:t>
            </a:r>
            <a:endParaRPr lang="zh-CN" altLang="en-US" dirty="0"/>
          </a:p>
        </p:txBody>
      </p:sp>
    </p:spTree>
    <p:extLst>
      <p:ext uri="{BB962C8B-B14F-4D97-AF65-F5344CB8AC3E}">
        <p14:creationId xmlns:p14="http://schemas.microsoft.com/office/powerpoint/2010/main" val="280945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0" name="Rectangle 29">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B7EF619-AADC-0B22-A26B-C580C2400822}"/>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altLang="zh-CN" sz="4800"/>
              <a:t>Step 4:Finish Up</a:t>
            </a:r>
            <a:br>
              <a:rPr lang="en-US" altLang="zh-CN" sz="4800"/>
            </a:br>
            <a:endParaRPr lang="en-US" altLang="zh-CN" sz="4800"/>
          </a:p>
        </p:txBody>
      </p:sp>
      <p:sp>
        <p:nvSpPr>
          <p:cNvPr id="3" name="文本占位符 2">
            <a:extLst>
              <a:ext uri="{FF2B5EF4-FFF2-40B4-BE49-F238E27FC236}">
                <a16:creationId xmlns:a16="http://schemas.microsoft.com/office/drawing/2014/main" id="{A9DC4BC2-EAE0-5956-6274-C94BFB3BB1CB}"/>
              </a:ext>
            </a:extLst>
          </p:cNvPr>
          <p:cNvSpPr>
            <a:spLocks noGrp="1"/>
          </p:cNvSpPr>
          <p:nvPr>
            <p:ph type="body" idx="1"/>
          </p:nvPr>
        </p:nvSpPr>
        <p:spPr>
          <a:xfrm>
            <a:off x="7532709" y="3843868"/>
            <a:ext cx="2827315" cy="1564744"/>
          </a:xfrm>
        </p:spPr>
        <p:txBody>
          <a:bodyPr vert="horz" lIns="91440" tIns="45720" rIns="91440" bIns="45720" rtlCol="0" anchor="t">
            <a:normAutofit/>
          </a:bodyPr>
          <a:lstStyle/>
          <a:p>
            <a:pPr>
              <a:lnSpc>
                <a:spcPct val="90000"/>
              </a:lnSpc>
            </a:pPr>
            <a:r>
              <a:rPr lang="en-US" altLang="zh-CN" sz="2100"/>
              <a:t>After adding some text on it, and render,we can get this image about mooncake.</a:t>
            </a:r>
          </a:p>
        </p:txBody>
      </p:sp>
      <p:sp>
        <p:nvSpPr>
          <p:cNvPr id="32"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06401316-8755-2036-15DE-574BEB23AFDB}"/>
              </a:ext>
            </a:extLst>
          </p:cNvPr>
          <p:cNvPicPr>
            <a:picLocks noChangeAspect="1"/>
          </p:cNvPicPr>
          <p:nvPr/>
        </p:nvPicPr>
        <p:blipFill>
          <a:blip r:embed="rId2"/>
          <a:srcRect l="11597" r="8066" b="-2"/>
          <a:stretch/>
        </p:blipFill>
        <p:spPr>
          <a:xfrm>
            <a:off x="79907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34" name="Group 33">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5" name="Straight Connector 34">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8016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2" name="Group 9">
            <a:extLst>
              <a:ext uri="{FF2B5EF4-FFF2-40B4-BE49-F238E27FC236}">
                <a16:creationId xmlns:a16="http://schemas.microsoft.com/office/drawing/2014/main" id="{D7C08167-CFBF-4DCB-8E96-04970AB110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82AB236E-3A06-4660-8CAC-76D68F90A5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9EDA09C-3BE4-42FE-9F11-C3AC64F2E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8DC8663-F36E-48C0-AFDE-8DC2D7BD6F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D90957B-E13E-454D-B812-E6716E7DEB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30C507-BE71-4AEB-ABDB-AC2BAB3DA6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33" name="Rectangle 16">
            <a:extLst>
              <a:ext uri="{FF2B5EF4-FFF2-40B4-BE49-F238E27FC236}">
                <a16:creationId xmlns:a16="http://schemas.microsoft.com/office/drawing/2014/main" id="{321515B3-D7DF-4C4F-A467-045381880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909D1C5-CE8F-251B-CB17-AFC1535EED22}"/>
              </a:ext>
            </a:extLst>
          </p:cNvPr>
          <p:cNvSpPr>
            <a:spLocks noGrp="1"/>
          </p:cNvSpPr>
          <p:nvPr>
            <p:ph type="title"/>
          </p:nvPr>
        </p:nvSpPr>
        <p:spPr>
          <a:xfrm>
            <a:off x="3978578" y="4487332"/>
            <a:ext cx="6626071" cy="1507067"/>
          </a:xfrm>
        </p:spPr>
        <p:txBody>
          <a:bodyPr vert="horz" lIns="91440" tIns="45720" rIns="91440" bIns="45720" rtlCol="0" anchor="ctr">
            <a:normAutofit/>
          </a:bodyPr>
          <a:lstStyle/>
          <a:p>
            <a:r>
              <a:rPr lang="en-US" altLang="zh-CN" sz="3600" dirty="0"/>
              <a:t>Renering and animate</a:t>
            </a:r>
          </a:p>
        </p:txBody>
      </p:sp>
      <p:pic>
        <p:nvPicPr>
          <p:cNvPr id="4" name="图片 3">
            <a:extLst>
              <a:ext uri="{FF2B5EF4-FFF2-40B4-BE49-F238E27FC236}">
                <a16:creationId xmlns:a16="http://schemas.microsoft.com/office/drawing/2014/main" id="{6EBFF613-DD8C-CAC8-E887-A6D5F97B76C6}"/>
              </a:ext>
            </a:extLst>
          </p:cNvPr>
          <p:cNvPicPr>
            <a:picLocks noChangeAspect="1"/>
          </p:cNvPicPr>
          <p:nvPr/>
        </p:nvPicPr>
        <p:blipFill>
          <a:blip r:embed="rId2"/>
          <a:srcRect l="15807" r="37569" b="1"/>
          <a:stretch/>
        </p:blipFill>
        <p:spPr>
          <a:xfrm>
            <a:off x="831" y="10"/>
            <a:ext cx="3502025" cy="4206230"/>
          </a:xfrm>
          <a:prstGeom prst="rect">
            <a:avLst/>
          </a:prstGeom>
          <a:effectLst>
            <a:innerShdw blurRad="57150" dist="38100" dir="14460000">
              <a:prstClr val="black">
                <a:alpha val="70000"/>
              </a:prstClr>
            </a:innerShdw>
          </a:effectLst>
        </p:spPr>
      </p:pic>
      <p:pic>
        <p:nvPicPr>
          <p:cNvPr id="5" name="图片 4">
            <a:extLst>
              <a:ext uri="{FF2B5EF4-FFF2-40B4-BE49-F238E27FC236}">
                <a16:creationId xmlns:a16="http://schemas.microsoft.com/office/drawing/2014/main" id="{D67F7F21-E9ED-FFC0-7E60-76DE8AC5E32B}"/>
              </a:ext>
            </a:extLst>
          </p:cNvPr>
          <p:cNvPicPr>
            <a:picLocks noChangeAspect="1"/>
          </p:cNvPicPr>
          <p:nvPr/>
        </p:nvPicPr>
        <p:blipFill>
          <a:blip r:embed="rId3"/>
          <a:srcRect l="5415" r="25520" b="1"/>
          <a:stretch/>
        </p:blipFill>
        <p:spPr>
          <a:xfrm>
            <a:off x="-2343" y="4206240"/>
            <a:ext cx="3505199" cy="2651760"/>
          </a:xfrm>
          <a:prstGeom prst="rect">
            <a:avLst/>
          </a:prstGeom>
          <a:effectLst>
            <a:innerShdw blurRad="57150" dist="38100" dir="14460000">
              <a:prstClr val="black">
                <a:alpha val="70000"/>
              </a:prstClr>
            </a:innerShdw>
          </a:effectLst>
        </p:spPr>
      </p:pic>
      <p:sp>
        <p:nvSpPr>
          <p:cNvPr id="3" name="文本占位符 2">
            <a:extLst>
              <a:ext uri="{FF2B5EF4-FFF2-40B4-BE49-F238E27FC236}">
                <a16:creationId xmlns:a16="http://schemas.microsoft.com/office/drawing/2014/main" id="{3715948E-EE63-D398-6CF6-AA1518E7458B}"/>
              </a:ext>
            </a:extLst>
          </p:cNvPr>
          <p:cNvSpPr>
            <a:spLocks noGrp="1"/>
          </p:cNvSpPr>
          <p:nvPr>
            <p:ph type="body" idx="1"/>
          </p:nvPr>
        </p:nvSpPr>
        <p:spPr>
          <a:xfrm>
            <a:off x="3884612" y="685800"/>
            <a:ext cx="6626072" cy="3615267"/>
          </a:xfrm>
        </p:spPr>
        <p:txBody>
          <a:bodyPr vert="horz" lIns="91440" tIns="45720" rIns="91440" bIns="45720" rtlCol="0" anchor="ctr">
            <a:normAutofit/>
          </a:bodyPr>
          <a:lstStyle/>
          <a:p>
            <a:pPr>
              <a:buFont typeface="Wingdings 3" panose="05040102010807070707" pitchFamily="18" charset="2"/>
              <a:buChar char=""/>
            </a:pPr>
            <a:r>
              <a:rPr lang="en-US" altLang="zh-CN" dirty="0"/>
              <a:t>Mooncakes with beautiful side patterns, Tai Chi motifs and engraved text for a realistic look and feel. </a:t>
            </a:r>
          </a:p>
          <a:p>
            <a:pPr>
              <a:buFont typeface="Wingdings 3" panose="05040102010807070707" pitchFamily="18" charset="2"/>
              <a:buChar char=""/>
            </a:pPr>
            <a:r>
              <a:rPr lang="en-US" altLang="zh-CN" dirty="0"/>
              <a:t>Animated by rotating the mooncake to create different shadows in the light.</a:t>
            </a:r>
          </a:p>
        </p:txBody>
      </p:sp>
      <p:grpSp>
        <p:nvGrpSpPr>
          <p:cNvPr id="34" name="Group 18">
            <a:extLst>
              <a:ext uri="{FF2B5EF4-FFF2-40B4-BE49-F238E27FC236}">
                <a16:creationId xmlns:a16="http://schemas.microsoft.com/office/drawing/2014/main" id="{1D0D9B5C-0C7A-4DB1-BD34-5F267130C7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0" name="Straight Connector 19">
              <a:extLst>
                <a:ext uri="{FF2B5EF4-FFF2-40B4-BE49-F238E27FC236}">
                  <a16:creationId xmlns:a16="http://schemas.microsoft.com/office/drawing/2014/main" id="{B9667085-F7BD-4A03-92CF-22ED6F2B46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20">
              <a:extLst>
                <a:ext uri="{FF2B5EF4-FFF2-40B4-BE49-F238E27FC236}">
                  <a16:creationId xmlns:a16="http://schemas.microsoft.com/office/drawing/2014/main" id="{54411341-4997-4B9D-BB9B-4BF14574AC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868991E-A4D1-4796-86E1-C2DC1C97E9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22">
              <a:extLst>
                <a:ext uri="{FF2B5EF4-FFF2-40B4-BE49-F238E27FC236}">
                  <a16:creationId xmlns:a16="http://schemas.microsoft.com/office/drawing/2014/main" id="{CC468045-48FC-43D1-9CAC-BB8A5598B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E9FBD81-3F27-4C7D-8DEA-3E15112C50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58225675"/>
      </p:ext>
    </p:extLst>
  </p:cSld>
  <p:clrMapOvr>
    <a:masterClrMapping/>
  </p:clrMapOvr>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230</TotalTime>
  <Words>496</Words>
  <Application>Microsoft Office PowerPoint</Application>
  <PresentationFormat>宽屏</PresentationFormat>
  <Paragraphs>46</Paragraphs>
  <Slides>10</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10</vt:i4>
      </vt:variant>
    </vt:vector>
  </HeadingPairs>
  <TitlesOfParts>
    <vt:vector size="13" baseType="lpstr">
      <vt:lpstr>Century Gothic</vt:lpstr>
      <vt:lpstr>Wingdings 3</vt:lpstr>
      <vt:lpstr>切片</vt:lpstr>
      <vt:lpstr>final project</vt:lpstr>
      <vt:lpstr>ABOUT PROJECT</vt:lpstr>
      <vt:lpstr>RESPONSIBLE PARTOF PROJECT</vt:lpstr>
      <vt:lpstr>MODELING PROCESS</vt:lpstr>
      <vt:lpstr>PowerPoint 演示文稿</vt:lpstr>
      <vt:lpstr>PowerPoint 演示文稿</vt:lpstr>
      <vt:lpstr>Step 4: TaiJi patten</vt:lpstr>
      <vt:lpstr>Step 4:Finish Up </vt:lpstr>
      <vt:lpstr>Renering and animate</vt:lpstr>
      <vt:lpstr>          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东炜 王</dc:creator>
  <cp:lastModifiedBy>东炜 王</cp:lastModifiedBy>
  <cp:revision>2</cp:revision>
  <dcterms:created xsi:type="dcterms:W3CDTF">2025-03-19T07:23:19Z</dcterms:created>
  <dcterms:modified xsi:type="dcterms:W3CDTF">2025-03-19T11:14:13Z</dcterms:modified>
</cp:coreProperties>
</file>